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Bangers"/>
      <p:regular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Arim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iQ7Q4uWRMCB/Ccthr2PmV+4teo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regular.fntdata"/><Relationship Id="rId11" Type="http://schemas.openxmlformats.org/officeDocument/2006/relationships/slide" Target="slides/slide6.xml"/><Relationship Id="rId22" Type="http://schemas.openxmlformats.org/officeDocument/2006/relationships/font" Target="fonts/Arimo-italic.fntdata"/><Relationship Id="rId10" Type="http://schemas.openxmlformats.org/officeDocument/2006/relationships/slide" Target="slides/slide5.xml"/><Relationship Id="rId21" Type="http://schemas.openxmlformats.org/officeDocument/2006/relationships/font" Target="fonts/Arim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ngers-regular.fntdata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2d09d63a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c2d09d63aa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2d09d63a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c2d09d63aa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2d09d6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c2d09d63a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2d09d63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c2d09d63aa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2d09d63a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c2d09d63aa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2d09d63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c2d09d63a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op.europa.eu/en/publication-detail/-/publication/fbc18822-07cb-11e8-b8f5-01aa75ed71a1" TargetMode="External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hyperlink" Target="https://www.digitalyouthwork.net/nl/assessment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9509724" cy="10287000"/>
          </a:xfrm>
          <a:custGeom>
            <a:rect b="b" l="l" r="r" t="t"/>
            <a:pathLst>
              <a:path extrusionOk="0" h="10287000" w="19509724">
                <a:moveTo>
                  <a:pt x="0" y="0"/>
                </a:moveTo>
                <a:lnTo>
                  <a:pt x="19509724" y="0"/>
                </a:lnTo>
                <a:lnTo>
                  <a:pt x="195097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6205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617682" y="3419624"/>
            <a:ext cx="20127405" cy="3266926"/>
            <a:chOff x="0" y="-47625"/>
            <a:chExt cx="5301045" cy="860425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5301045" cy="812800"/>
            </a:xfrm>
            <a:custGeom>
              <a:rect b="b" l="l" r="r" t="t"/>
              <a:pathLst>
                <a:path extrusionOk="0" h="812800" w="5301045">
                  <a:moveTo>
                    <a:pt x="0" y="0"/>
                  </a:moveTo>
                  <a:lnTo>
                    <a:pt x="5301045" y="0"/>
                  </a:lnTo>
                  <a:lnTo>
                    <a:pt x="53010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BDEF"/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5301045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3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128896" y="3779719"/>
            <a:ext cx="8264627" cy="2727562"/>
          </a:xfrm>
          <a:custGeom>
            <a:rect b="b" l="l" r="r" t="t"/>
            <a:pathLst>
              <a:path extrusionOk="0" h="2727562" w="8264627">
                <a:moveTo>
                  <a:pt x="0" y="0"/>
                </a:moveTo>
                <a:lnTo>
                  <a:pt x="8264628" y="0"/>
                </a:lnTo>
                <a:lnTo>
                  <a:pt x="8264628" y="2727562"/>
                </a:lnTo>
                <a:lnTo>
                  <a:pt x="0" y="272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635" l="0" r="0" t="-41037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28896" y="6911054"/>
            <a:ext cx="2247784" cy="501069"/>
          </a:xfrm>
          <a:custGeom>
            <a:rect b="b" l="l" r="r" t="t"/>
            <a:pathLst>
              <a:path extrusionOk="0" h="501069" w="2247784">
                <a:moveTo>
                  <a:pt x="0" y="0"/>
                </a:moveTo>
                <a:lnTo>
                  <a:pt x="2247785" y="0"/>
                </a:lnTo>
                <a:lnTo>
                  <a:pt x="2247785" y="501068"/>
                </a:lnTo>
                <a:lnTo>
                  <a:pt x="0" y="501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7834929" y="3954589"/>
            <a:ext cx="10154383" cy="1796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F2067C"/>
                </a:solidFill>
                <a:latin typeface="Roboto"/>
                <a:ea typeface="Roboto"/>
                <a:cs typeface="Roboto"/>
                <a:sym typeface="Roboto"/>
              </a:rPr>
              <a:t>Workshop 5:</a:t>
            </a:r>
            <a:endParaRPr/>
          </a:p>
          <a:p>
            <a:pPr indent="0" lvl="0" marL="0" marR="0" rtl="0" algn="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F2067C"/>
                </a:solidFill>
                <a:latin typeface="Roboto"/>
                <a:ea typeface="Roboto"/>
                <a:cs typeface="Roboto"/>
                <a:sym typeface="Roboto"/>
              </a:rPr>
              <a:t>Toekomst van digitaal jongerenwerk</a:t>
            </a:r>
            <a:endParaRPr/>
          </a:p>
          <a:p>
            <a:pPr indent="0" lvl="0" marL="0" marR="0" rtl="0" algn="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F2067C"/>
                </a:solidFill>
                <a:latin typeface="Roboto"/>
                <a:ea typeface="Roboto"/>
                <a:cs typeface="Roboto"/>
                <a:sym typeface="Roboto"/>
              </a:rPr>
              <a:t>met input van Erasmus+ Jeugd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7655719" cy="10287000"/>
          </a:xfrm>
          <a:custGeom>
            <a:rect b="b" l="l" r="r" t="t"/>
            <a:pathLst>
              <a:path extrusionOk="0" h="10287000" w="7655719">
                <a:moveTo>
                  <a:pt x="0" y="0"/>
                </a:moveTo>
                <a:lnTo>
                  <a:pt x="7655719" y="0"/>
                </a:lnTo>
                <a:lnTo>
                  <a:pt x="76557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5446" r="-56223" t="0"/>
            </a:stretch>
          </a:blipFill>
          <a:ln>
            <a:noFill/>
          </a:ln>
        </p:spPr>
      </p:sp>
      <p:grpSp>
        <p:nvGrpSpPr>
          <p:cNvPr id="96" name="Google Shape;96;p2"/>
          <p:cNvGrpSpPr/>
          <p:nvPr/>
        </p:nvGrpSpPr>
        <p:grpSpPr>
          <a:xfrm>
            <a:off x="6429046" y="3844686"/>
            <a:ext cx="2505404" cy="2892764"/>
            <a:chOff x="1" y="-1"/>
            <a:chExt cx="3340538" cy="3857019"/>
          </a:xfrm>
        </p:grpSpPr>
        <p:sp>
          <p:nvSpPr>
            <p:cNvPr id="97" name="Google Shape;97;p2"/>
            <p:cNvSpPr/>
            <p:nvPr/>
          </p:nvSpPr>
          <p:spPr>
            <a:xfrm rot="5400000">
              <a:off x="-258240" y="258240"/>
              <a:ext cx="3857019" cy="3340538"/>
            </a:xfrm>
            <a:custGeom>
              <a:rect b="b" l="l" r="r" t="t"/>
              <a:pathLst>
                <a:path extrusionOk="0"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2067C"/>
            </a:solidFill>
            <a:ln>
              <a:noFill/>
            </a:ln>
          </p:spPr>
        </p:sp>
        <p:sp>
          <p:nvSpPr>
            <p:cNvPr id="98" name="Google Shape;98;p2"/>
            <p:cNvSpPr/>
            <p:nvPr/>
          </p:nvSpPr>
          <p:spPr>
            <a:xfrm>
              <a:off x="570263" y="725938"/>
              <a:ext cx="2200013" cy="2200013"/>
            </a:xfrm>
            <a:custGeom>
              <a:rect b="b" l="l" r="r" t="t"/>
              <a:pathLst>
                <a:path extrusionOk="0" h="2200013" w="2200013">
                  <a:moveTo>
                    <a:pt x="0" y="0"/>
                  </a:moveTo>
                  <a:lnTo>
                    <a:pt x="2200012" y="0"/>
                  </a:lnTo>
                  <a:lnTo>
                    <a:pt x="2200012" y="2200013"/>
                  </a:lnTo>
                  <a:lnTo>
                    <a:pt x="0" y="22000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9" name="Google Shape;99;p2"/>
          <p:cNvSpPr/>
          <p:nvPr/>
        </p:nvSpPr>
        <p:spPr>
          <a:xfrm>
            <a:off x="2716354" y="8918573"/>
            <a:ext cx="3048015" cy="679453"/>
          </a:xfrm>
          <a:custGeom>
            <a:rect b="b" l="l" r="r" t="t"/>
            <a:pathLst>
              <a:path extrusionOk="0" h="679453" w="3048015">
                <a:moveTo>
                  <a:pt x="0" y="0"/>
                </a:moveTo>
                <a:lnTo>
                  <a:pt x="3048015" y="0"/>
                </a:lnTo>
                <a:lnTo>
                  <a:pt x="3048015" y="679454"/>
                </a:lnTo>
                <a:lnTo>
                  <a:pt x="0" y="679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2"/>
          <p:cNvGrpSpPr/>
          <p:nvPr/>
        </p:nvGrpSpPr>
        <p:grpSpPr>
          <a:xfrm>
            <a:off x="8748379" y="-19396"/>
            <a:ext cx="4652381" cy="1674494"/>
            <a:chOff x="0" y="-19050"/>
            <a:chExt cx="4569465" cy="164465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4569465" cy="1625600"/>
            </a:xfrm>
            <a:custGeom>
              <a:rect b="b" l="l" r="r" t="t"/>
              <a:pathLst>
                <a:path extrusionOk="0" h="1625600" w="4569465">
                  <a:moveTo>
                    <a:pt x="0" y="0"/>
                  </a:moveTo>
                  <a:lnTo>
                    <a:pt x="4569465" y="0"/>
                  </a:lnTo>
                  <a:lnTo>
                    <a:pt x="4569465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2" name="Google Shape;102;p2"/>
            <p:cNvSpPr txBox="1"/>
            <p:nvPr/>
          </p:nvSpPr>
          <p:spPr>
            <a:xfrm>
              <a:off x="0" y="-19050"/>
              <a:ext cx="4569465" cy="1644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600" u="none" cap="none" strike="noStrike">
                  <a:solidFill>
                    <a:srgbClr val="000000"/>
                  </a:solidFill>
                  <a:latin typeface="Bangers"/>
                  <a:ea typeface="Bangers"/>
                  <a:cs typeface="Bangers"/>
                  <a:sym typeface="Bangers"/>
                </a:rPr>
                <a:t>5 trainingen</a:t>
              </a:r>
              <a:endParaRPr/>
            </a:p>
          </p:txBody>
        </p:sp>
      </p:grpSp>
      <p:pic>
        <p:nvPicPr>
          <p:cNvPr id="103" name="Google Shape;103;p2" title="Screenshot 2026-01-31 at 11.45.3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0525" y="1503025"/>
            <a:ext cx="8833851" cy="83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5" l="0" r="0" t="-41037"/>
            </a:stretch>
          </a:blipFill>
          <a:ln>
            <a:noFill/>
          </a:ln>
        </p:spPr>
      </p:sp>
      <p:sp>
        <p:nvSpPr>
          <p:cNvPr id="109" name="Google Shape;109;p3"/>
          <p:cNvSpPr txBox="1"/>
          <p:nvPr/>
        </p:nvSpPr>
        <p:spPr>
          <a:xfrm>
            <a:off x="1285200" y="3957650"/>
            <a:ext cx="155355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Digitaal jongerenwerk betekent het proactief gebruiken van digitale tools en media in het jongerenwerk.</a:t>
            </a:r>
            <a:endParaRPr sz="3887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87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Het is een van de vormen van jongerenwerk om met jongeren in contact te komen en hen te ondersteunen met zaken als apps, games of online spaces.</a:t>
            </a:r>
            <a:endParaRPr sz="2200"/>
          </a:p>
        </p:txBody>
      </p:sp>
      <p:sp>
        <p:nvSpPr>
          <p:cNvPr id="110" name="Google Shape;110;p3"/>
          <p:cNvSpPr txBox="1"/>
          <p:nvPr/>
        </p:nvSpPr>
        <p:spPr>
          <a:xfrm>
            <a:off x="1028700" y="2476300"/>
            <a:ext cx="155355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99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Digitaal jongerenwerk - hoe zien wij dat?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2d09d63aa_0_60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7" l="0" r="0" t="-41037"/>
            </a:stretch>
          </a:blipFill>
          <a:ln>
            <a:noFill/>
          </a:ln>
        </p:spPr>
      </p:sp>
      <p:sp>
        <p:nvSpPr>
          <p:cNvPr id="116" name="Google Shape;116;g3c2d09d63aa_0_60"/>
          <p:cNvSpPr txBox="1"/>
          <p:nvPr/>
        </p:nvSpPr>
        <p:spPr>
          <a:xfrm>
            <a:off x="1412425" y="2099700"/>
            <a:ext cx="11958600" cy="6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Digitaal jongerenwerk betekent het proactief gebruiken van of ingaan op digitale media en technologie in het jongerenwerk.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Digitaal jongerenwerk is geen jongerenwerk methode; digitaal jongerenwerk kan worden opgenomen in elke jongerenwerk setting (open jongerenwerk, jongereninformatie en -advies, jongerenclubs, straathoekwerk...).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Digitaal jongerenwerk heeft dezelfde doelen als jongerenwerk in het algemeen en het gebruik van digitale media en technologie in het jongerenwerk moet altijd deze doelen ondersteunen.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Digitaal jongerenwerk kan face-to-face, in online omgevingen of een combinatie daarvan plaatsvinden.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Digitale media en technologie kunnen in het jongerenwerk worden gebruikt als tools, activiteiten of content.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Digitaal jongerenwerk wordt ondersteund door dezelfde ethiek, waarden en principes als jongerenwerk.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Jongerenwerkers verwijzen in deze context zowel naar betaalde als vrijwillige jongerenwerkers.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1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3c2d09d63aa_0_60"/>
          <p:cNvSpPr txBox="1"/>
          <p:nvPr/>
        </p:nvSpPr>
        <p:spPr>
          <a:xfrm>
            <a:off x="1412425" y="1284000"/>
            <a:ext cx="15151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De </a:t>
            </a:r>
            <a:r>
              <a:rPr lang="en-US" sz="5300">
                <a:solidFill>
                  <a:schemeClr val="lt1"/>
                </a:solidFill>
                <a:uFill>
                  <a:noFill/>
                </a:uFill>
                <a:latin typeface="Bangers"/>
                <a:ea typeface="Bangers"/>
                <a:cs typeface="Bangers"/>
                <a:sym typeface="Banger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Europese expertgroep</a:t>
            </a:r>
            <a:r>
              <a:rPr lang="en-US" sz="53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gebruikt: </a:t>
            </a:r>
            <a:endParaRPr sz="49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18" name="Google Shape;118;g3c2d09d63aa_0_60" title="Screenshot 2026-02-02 at 12.52.3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2250" y="1412200"/>
            <a:ext cx="4304900" cy="70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c2d09d63aa_0_60"/>
          <p:cNvSpPr txBox="1"/>
          <p:nvPr/>
        </p:nvSpPr>
        <p:spPr>
          <a:xfrm>
            <a:off x="1491425" y="8847000"/>
            <a:ext cx="11220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Jongerenwerkers - managers - jongeren</a:t>
            </a:r>
            <a:endParaRPr sz="49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2d09d63aa_0_51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7" l="0" r="0" t="-41037"/>
            </a:stretch>
          </a:blipFill>
          <a:ln>
            <a:noFill/>
          </a:ln>
        </p:spPr>
      </p:sp>
      <p:sp>
        <p:nvSpPr>
          <p:cNvPr id="125" name="Google Shape;125;g3c2d09d63aa_0_51"/>
          <p:cNvSpPr/>
          <p:nvPr/>
        </p:nvSpPr>
        <p:spPr>
          <a:xfrm>
            <a:off x="10678592" y="1693071"/>
            <a:ext cx="7132320" cy="6907019"/>
          </a:xfrm>
          <a:custGeom>
            <a:rect b="b" l="l" r="r" t="t"/>
            <a:pathLst>
              <a:path extrusionOk="0" h="13282729" w="13716000">
                <a:moveTo>
                  <a:pt x="6858000" y="0"/>
                </a:moveTo>
                <a:cubicBezTo>
                  <a:pt x="3070431" y="0"/>
                  <a:pt x="0" y="2973440"/>
                  <a:pt x="0" y="6641364"/>
                </a:cubicBezTo>
                <a:cubicBezTo>
                  <a:pt x="0" y="10309289"/>
                  <a:pt x="3070431" y="13282729"/>
                  <a:pt x="6858000" y="13282729"/>
                </a:cubicBezTo>
                <a:cubicBezTo>
                  <a:pt x="10645569" y="13282729"/>
                  <a:pt x="13716000" y="10309289"/>
                  <a:pt x="13716000" y="6641364"/>
                </a:cubicBezTo>
                <a:cubicBezTo>
                  <a:pt x="13716000" y="2973440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38" l="-84847" r="-84585" t="-3730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c2d09d63aa_0_51"/>
          <p:cNvSpPr txBox="1"/>
          <p:nvPr/>
        </p:nvSpPr>
        <p:spPr>
          <a:xfrm>
            <a:off x="1028700" y="3957638"/>
            <a:ext cx="9649800" cy="2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7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Stimuleren van creatieve zelfexpressie</a:t>
            </a:r>
            <a:endParaRPr/>
          </a:p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7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Gedeelde richtlijnen en Leren van elkaar</a:t>
            </a:r>
            <a:endParaRPr/>
          </a:p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7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Digitale rechten</a:t>
            </a:r>
            <a:endParaRPr/>
          </a:p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7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Onderzoekende en Reflectieve digitale geletterdheid</a:t>
            </a:r>
            <a:endParaRPr/>
          </a:p>
          <a:p>
            <a:pPr indent="0" lvl="0" marL="0" marR="0" rtl="0" algn="l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7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Identiteitsontwikkeling</a:t>
            </a:r>
            <a:endParaRPr/>
          </a:p>
        </p:txBody>
      </p:sp>
      <p:sp>
        <p:nvSpPr>
          <p:cNvPr id="127" name="Google Shape;127;g3c2d09d63aa_0_51"/>
          <p:cNvSpPr txBox="1"/>
          <p:nvPr/>
        </p:nvSpPr>
        <p:spPr>
          <a:xfrm>
            <a:off x="1028700" y="904875"/>
            <a:ext cx="8531100" cy="24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99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DYW SNAC Competentiemodel</a:t>
            </a:r>
            <a:endParaRPr/>
          </a:p>
        </p:txBody>
      </p:sp>
      <p:sp>
        <p:nvSpPr>
          <p:cNvPr id="128" name="Google Shape;128;g3c2d09d63aa_0_51"/>
          <p:cNvSpPr txBox="1"/>
          <p:nvPr/>
        </p:nvSpPr>
        <p:spPr>
          <a:xfrm>
            <a:off x="1028700" y="8765875"/>
            <a:ext cx="8012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38" u="sng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https://www.digitalyouthwork.net/nl/assessments/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2d09d63aa_0_0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7" l="0" r="0" t="-41037"/>
            </a:stretch>
          </a:blipFill>
          <a:ln>
            <a:noFill/>
          </a:ln>
        </p:spPr>
      </p:sp>
      <p:sp>
        <p:nvSpPr>
          <p:cNvPr id="134" name="Google Shape;134;g3c2d09d63aa_0_0"/>
          <p:cNvSpPr txBox="1"/>
          <p:nvPr/>
        </p:nvSpPr>
        <p:spPr>
          <a:xfrm>
            <a:off x="770375" y="607325"/>
            <a:ext cx="11949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99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DYW SNAC Competentiemodel</a:t>
            </a:r>
            <a:endParaRPr/>
          </a:p>
        </p:txBody>
      </p:sp>
      <p:pic>
        <p:nvPicPr>
          <p:cNvPr id="135" name="Google Shape;135;g3c2d09d63aa_0_0" title="Screenshot 2026-02-02 at 12.09.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75" y="1753850"/>
            <a:ext cx="9336356" cy="80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c2d09d63aa_0_0"/>
          <p:cNvSpPr txBox="1"/>
          <p:nvPr/>
        </p:nvSpPr>
        <p:spPr>
          <a:xfrm>
            <a:off x="11032300" y="1831100"/>
            <a:ext cx="6500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VOORBEELDEN VAN INDICATOREN IN HET COMPETENTIEMODEL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Heeft een algemeen idee van hoe jongerenwerk jongeren bewust zou moeten maken van hun digitale rechten.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Faciliteert discussies tussen jongeren onderling over hun digitale rechten, digitale kansen en uitdagingen.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Begeleidt een groep jongeren bij het ontwikkelen van een eigen initiatief rond digitale rechten – door middel van een project, een online studie of het beheren van een uitwisselingsprogramma.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2d09d63aa_0_16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7" l="0" r="0" t="-41037"/>
            </a:stretch>
          </a:blipFill>
          <a:ln>
            <a:noFill/>
          </a:ln>
        </p:spPr>
      </p:sp>
      <p:sp>
        <p:nvSpPr>
          <p:cNvPr id="142" name="Google Shape;142;g3c2d09d63aa_0_16"/>
          <p:cNvSpPr txBox="1"/>
          <p:nvPr/>
        </p:nvSpPr>
        <p:spPr>
          <a:xfrm>
            <a:off x="770375" y="862125"/>
            <a:ext cx="11949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99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platform Digitaaljongerenwerk.nl</a:t>
            </a:r>
            <a:endParaRPr/>
          </a:p>
        </p:txBody>
      </p:sp>
      <p:pic>
        <p:nvPicPr>
          <p:cNvPr id="143" name="Google Shape;143;g3c2d09d63aa_0_16" title="Screenshot 2026-02-02 at 12.17.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2775" y="1027200"/>
            <a:ext cx="4854299" cy="803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c2d09d63aa_0_16" title="Screenshot 2026-02-02 at 13.22.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75" y="2987208"/>
            <a:ext cx="11134249" cy="607271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2d09d63aa_0_32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7" l="0" r="0" t="-41037"/>
            </a:stretch>
          </a:blipFill>
          <a:ln>
            <a:noFill/>
          </a:ln>
        </p:spPr>
      </p:sp>
      <p:sp>
        <p:nvSpPr>
          <p:cNvPr id="150" name="Google Shape;150;g3c2d09d63aa_0_32"/>
          <p:cNvSpPr txBox="1"/>
          <p:nvPr/>
        </p:nvSpPr>
        <p:spPr>
          <a:xfrm>
            <a:off x="770375" y="607325"/>
            <a:ext cx="17014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Presentaties van digitaal jongerenwerkers per competentiegebied</a:t>
            </a:r>
            <a:endParaRPr sz="5600"/>
          </a:p>
        </p:txBody>
      </p:sp>
      <p:pic>
        <p:nvPicPr>
          <p:cNvPr id="151" name="Google Shape;151;g3c2d09d63aa_0_32" title="Screenshot 2026-02-02 at 12.20.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75" y="2084325"/>
            <a:ext cx="5374551" cy="30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c2d09d63aa_0_32" title="Screenshot 2026-02-02 at 12.20.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75" y="5892850"/>
            <a:ext cx="5374551" cy="304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c2d09d63aa_0_32" title="Screenshot 2026-02-02 at 12.21.0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0075" y="2084325"/>
            <a:ext cx="5378117" cy="30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c2d09d63aa_0_32" title="Screenshot 2026-02-02 at 12.21.5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49975" y="4010350"/>
            <a:ext cx="5434750" cy="30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c2d09d63aa_0_32" title="Screenshot 2026-02-02 at 12.21.0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0075" y="5892850"/>
            <a:ext cx="5378125" cy="305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199E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2d09d63aa_0_25"/>
          <p:cNvSpPr/>
          <p:nvPr/>
        </p:nvSpPr>
        <p:spPr>
          <a:xfrm>
            <a:off x="15880051" y="9258300"/>
            <a:ext cx="2127089" cy="702000"/>
          </a:xfrm>
          <a:custGeom>
            <a:rect b="b" l="l" r="r" t="t"/>
            <a:pathLst>
              <a:path extrusionOk="0" h="702000" w="2127089">
                <a:moveTo>
                  <a:pt x="0" y="0"/>
                </a:moveTo>
                <a:lnTo>
                  <a:pt x="2127089" y="0"/>
                </a:lnTo>
                <a:lnTo>
                  <a:pt x="2127089" y="702000"/>
                </a:lnTo>
                <a:lnTo>
                  <a:pt x="0" y="70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37" l="0" r="0" t="-41037"/>
            </a:stretch>
          </a:blipFill>
          <a:ln>
            <a:noFill/>
          </a:ln>
        </p:spPr>
      </p:sp>
      <p:sp>
        <p:nvSpPr>
          <p:cNvPr id="161" name="Google Shape;161;g3c2d09d63aa_0_25"/>
          <p:cNvSpPr txBox="1"/>
          <p:nvPr/>
        </p:nvSpPr>
        <p:spPr>
          <a:xfrm>
            <a:off x="3576900" y="2678075"/>
            <a:ext cx="13445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1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Toekomst van digitaal jongerenwerk</a:t>
            </a:r>
            <a:endParaRPr sz="6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